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7315200" cy="9601200"/>
  <p:embeddedFontLst>
    <p:embeddedFont>
      <p:font typeface="FrontPage" pitchFamily="2" charset="0"/>
      <p:regular r:id="rId4"/>
      <p:bold r:id="rId5"/>
    </p:embeddedFont>
    <p:embeddedFont>
      <p:font typeface="Charter" pitchFamily="2" charset="0"/>
      <p:regular r:id="rId6"/>
      <p:bold r:id="rId7"/>
      <p: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Helvetica" pitchFamily="34" charset="0"/>
      <p:regular r:id="rId13"/>
      <p:bold r:id="rId14"/>
      <p:italic r:id="rId15"/>
      <p:boldItalic r:id="rId16"/>
    </p:embeddedFont>
    <p:embeddedFont>
      <p:font typeface="ＭＳ Ｐゴシック" pitchFamily="34" charset="-128"/>
      <p:regular r:id="rId1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B9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606" y="8532"/>
      </p:cViewPr>
      <p:guideLst>
        <p:guide orient="horz" pos="2117"/>
        <p:guide pos="18393"/>
        <p:guide pos="680"/>
        <p:guide pos="6358"/>
        <p:guide pos="6680"/>
        <p:guide pos="12719"/>
        <p:guide pos="12393"/>
        <p:guide pos="9412"/>
        <p:guide pos="96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-3606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90627-3388-42E8-8C70-DBC44D0A6022}" type="datetimeFigureOut">
              <a:rPr lang="de-DE" smtClean="0"/>
              <a:t>09.08.2011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84425" y="720725"/>
            <a:ext cx="25463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8B98C-FFAF-496F-BB09-63801C605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50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8B98C-FFAF-496F-BB09-63801C605B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1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BF3F1-32D2-4F79-A202-332AEEE93BA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3F236-0C41-46E6-9219-FA525A64D4F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1950" y="1714500"/>
            <a:ext cx="6810375" cy="36522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7650" y="1714500"/>
            <a:ext cx="20281900" cy="36522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BEC3-D4F1-44DF-BCFD-4B714E9D5F2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D1727-E219-4F6E-A32B-562C7908F75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1E56-E924-4990-8F21-B5327433F30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7650" y="9982200"/>
            <a:ext cx="13546138" cy="2825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6188" y="9982200"/>
            <a:ext cx="13546137" cy="2825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73982-7104-4504-B45D-FA39967A5E2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8DEFB-9AB0-40F6-8903-E56BFDB3D33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F51F-4C32-4725-9195-6EB4F9AD34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47731-52AC-4B77-B585-01911009324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E5122-91DF-4958-A1C9-B73175DADEF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0100-5ED2-49ED-8149-01FAF175070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7650" y="1714500"/>
            <a:ext cx="27244675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7650" y="9982200"/>
            <a:ext cx="27244675" cy="282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7650" y="38984238"/>
            <a:ext cx="70643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>
            <a:lvl1pPr defTabSz="4175125">
              <a:defRPr sz="66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84238"/>
            <a:ext cx="95916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>
            <a:lvl1pPr algn="ctr" defTabSz="4175125">
              <a:defRPr sz="66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38984238"/>
            <a:ext cx="70643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>
            <a:lvl1pPr algn="r" defTabSz="4175125">
              <a:defRPr sz="6600"/>
            </a:lvl1pPr>
          </a:lstStyle>
          <a:p>
            <a:fld id="{0C8EBA05-9D5C-4BD5-8AF3-9A85E5C8DBB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9pPr>
    </p:titleStyle>
    <p:bodyStyle>
      <a:lvl1pPr marL="1563688" indent="-1563688" algn="l" defTabSz="4175125" rtl="0" fontAlgn="base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3392488" indent="-1303338" algn="l" defTabSz="4175125" rtl="0" fontAlgn="base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Helvetica" pitchFamily="34" charset="0"/>
          <a:cs typeface="Helvetica" pitchFamily="34" charset="0"/>
        </a:defRPr>
      </a:lvl2pPr>
      <a:lvl3pPr marL="5219700" indent="-1044575" algn="l" defTabSz="4175125" rtl="0" fontAlgn="base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Helvetica" pitchFamily="34" charset="0"/>
          <a:cs typeface="Helvetica" pitchFamily="34" charset="0"/>
        </a:defRPr>
      </a:lvl3pPr>
      <a:lvl4pPr marL="7305675" indent="-1042988" algn="l" defTabSz="4175125" rtl="0" fontAlgn="base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Helvetica" pitchFamily="34" charset="0"/>
          <a:cs typeface="Helvetica" pitchFamily="34" charset="0"/>
        </a:defRPr>
      </a:lvl4pPr>
      <a:lvl5pPr marL="93916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Helvetica" pitchFamily="34" charset="0"/>
          <a:cs typeface="Helvetica" pitchFamily="34" charset="0"/>
        </a:defRPr>
      </a:lvl5pPr>
      <a:lvl6pPr marL="98488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6pPr>
      <a:lvl7pPr marL="103060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7pPr>
      <a:lvl8pPr marL="107632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8pPr>
      <a:lvl9pPr marL="112204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61" descr="X:\Papers\P4-Testbed-Demo\Poster\01simK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76" y="38249623"/>
            <a:ext cx="5410446" cy="30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X:\Papers\P4-Testbed-Demo\Poster\06sim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235" y="34516398"/>
            <a:ext cx="4860082" cy="27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0142860" y="19321310"/>
            <a:ext cx="9941816" cy="14397190"/>
            <a:chOff x="9418960" y="18635510"/>
            <a:chExt cx="11467768" cy="166069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Abgerundetes Rechteck 123"/>
            <p:cNvSpPr/>
            <p:nvPr/>
          </p:nvSpPr>
          <p:spPr>
            <a:xfrm>
              <a:off x="9418960" y="18635510"/>
              <a:ext cx="11467768" cy="16606990"/>
            </a:xfrm>
            <a:prstGeom prst="roundRect">
              <a:avLst>
                <a:gd name="adj" fmla="val 4579"/>
              </a:avLst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Bot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9942807" y="32366410"/>
              <a:ext cx="4274441" cy="239242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5994" tIns="45711" rIns="35994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Simulation Engine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14562073" y="32366410"/>
              <a:ext cx="5787471" cy="239242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5994" tIns="45711" rIns="35994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Native Network Runtime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9942807" y="26594946"/>
              <a:ext cx="10406735" cy="4791210"/>
            </a:xfrm>
            <a:prstGeom prst="roundRect">
              <a:avLst>
                <a:gd name="adj" fmla="val 9329"/>
              </a:avLst>
            </a:prstGeom>
            <a:solidFill>
              <a:schemeClr val="accent5">
                <a:lumMod val="90000"/>
              </a:schemeClr>
            </a:solidFill>
            <a:ln w="25400" cap="flat" cmpd="sng" algn="ctr">
              <a:solidFill>
                <a:schemeClr val="bg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0" rIns="91421" bIns="45711" spcCol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Network Engine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7" name="Gerade Verbindung 96"/>
            <p:cNvCxnSpPr/>
            <p:nvPr/>
          </p:nvCxnSpPr>
          <p:spPr>
            <a:xfrm>
              <a:off x="9942816" y="31913834"/>
              <a:ext cx="10406737" cy="0"/>
            </a:xfrm>
            <a:prstGeom prst="lin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98" name="Gerade Verbindung 97"/>
            <p:cNvCxnSpPr/>
            <p:nvPr/>
          </p:nvCxnSpPr>
          <p:spPr>
            <a:xfrm>
              <a:off x="9942816" y="25984798"/>
              <a:ext cx="10406737" cy="0"/>
            </a:xfrm>
            <a:prstGeom prst="lin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</a:ln>
            <a:effectLst/>
          </p:spPr>
        </p:cxnSp>
        <p:sp>
          <p:nvSpPr>
            <p:cNvPr id="99" name="Abgerundetes Rechteck 98"/>
            <p:cNvSpPr/>
            <p:nvPr/>
          </p:nvSpPr>
          <p:spPr>
            <a:xfrm>
              <a:off x="9942818" y="23006318"/>
              <a:ext cx="5949791" cy="2368336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Planet PI4 Game 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0" name="Gerade Verbindung 99"/>
            <p:cNvCxnSpPr/>
            <p:nvPr/>
          </p:nvCxnSpPr>
          <p:spPr>
            <a:xfrm>
              <a:off x="9942818" y="22408215"/>
              <a:ext cx="5949791" cy="0"/>
            </a:xfrm>
            <a:prstGeom prst="lin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</a:ln>
            <a:effectLst/>
          </p:spPr>
        </p:cxnSp>
        <p:sp>
          <p:nvSpPr>
            <p:cNvPr id="101" name="Abgerundetes Rechteck 100"/>
            <p:cNvSpPr/>
            <p:nvPr/>
          </p:nvSpPr>
          <p:spPr>
            <a:xfrm>
              <a:off x="16227678" y="23006318"/>
              <a:ext cx="4121866" cy="2368336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Mobility Model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Abgerundetes Rechteck 101"/>
            <p:cNvSpPr/>
            <p:nvPr/>
          </p:nvSpPr>
          <p:spPr>
            <a:xfrm>
              <a:off x="12917714" y="19417692"/>
              <a:ext cx="2974904" cy="2392419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GUI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Abgerundetes Rechteck 102"/>
            <p:cNvSpPr/>
            <p:nvPr/>
          </p:nvSpPr>
          <p:spPr>
            <a:xfrm>
              <a:off x="9942818" y="19384960"/>
              <a:ext cx="2661068" cy="2392419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Bot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Abgerundetes Rechteck 103"/>
            <p:cNvSpPr/>
            <p:nvPr/>
          </p:nvSpPr>
          <p:spPr>
            <a:xfrm>
              <a:off x="10404673" y="27815498"/>
              <a:ext cx="4554361" cy="1826302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Spatial Multicast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Abgerundetes Rechteck 127"/>
            <p:cNvSpPr/>
            <p:nvPr/>
          </p:nvSpPr>
          <p:spPr>
            <a:xfrm>
              <a:off x="15371492" y="27815497"/>
              <a:ext cx="4496507" cy="1826303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Object Management</a:t>
              </a:r>
              <a:endParaRPr kumimoji="0" lang="en-US" sz="48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Abgerundetes Rechteck 134"/>
            <p:cNvSpPr/>
            <p:nvPr/>
          </p:nvSpPr>
          <p:spPr>
            <a:xfrm>
              <a:off x="10399697" y="29949098"/>
              <a:ext cx="4559338" cy="1001001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Channel Pub/Sub</a:t>
              </a: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Abgerundetes Rechteck 135"/>
            <p:cNvSpPr/>
            <p:nvPr/>
          </p:nvSpPr>
          <p:spPr>
            <a:xfrm>
              <a:off x="15371492" y="29949097"/>
              <a:ext cx="4496507" cy="1001001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chemeClr val="bg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1" tIns="45711" rIns="91421" bIns="45711" spcCol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State</a:t>
              </a: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56" name="Legende mit Linie 1 (Markierungsleiste) 2055"/>
          <p:cNvSpPr/>
          <p:nvPr/>
        </p:nvSpPr>
        <p:spPr bwMode="auto">
          <a:xfrm>
            <a:off x="1079500" y="11511806"/>
            <a:ext cx="13223167" cy="6433294"/>
          </a:xfrm>
          <a:prstGeom prst="accentCallout1">
            <a:avLst>
              <a:gd name="adj1" fmla="val 83950"/>
              <a:gd name="adj2" fmla="val 101697"/>
              <a:gd name="adj3" fmla="val 125709"/>
              <a:gd name="adj4" fmla="val 101709"/>
            </a:avLst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rgbClr val="005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Helvetica" pitchFamily="34" charset="0"/>
              <a:cs typeface="Helvetica" pitchFamily="34" charset="0"/>
            </a:endParaRPr>
          </a:p>
          <a:p>
            <a:pPr marL="76200" marR="0" algn="l" defTabSz="417512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Goal: Provide a scalable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testbed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for P2P gaming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mechanisms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  <a:p>
            <a:pPr marL="76200" marR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Requirements:</a:t>
            </a:r>
          </a:p>
          <a:p>
            <a:pPr marL="571500" indent="-400050">
              <a:buFont typeface="Arial" pitchFamily="34" charset="0"/>
              <a:buChar char="•"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Gameplay representing a </a:t>
            </a: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real game</a:t>
            </a:r>
          </a:p>
          <a:p>
            <a:pPr marL="571500" indent="-4000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Attractive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game to </a:t>
            </a: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real players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, which provide the reference behavior</a:t>
            </a:r>
          </a:p>
          <a:p>
            <a:pPr marL="571500" indent="-4000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Simple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enough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for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focusing on the important aspects</a:t>
            </a:r>
          </a:p>
          <a:p>
            <a:pPr marL="571500" indent="-400050">
              <a:buFont typeface="Arial" pitchFamily="34" charset="0"/>
              <a:buChar char="•"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Run in a </a:t>
            </a: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real network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as well as in a deterministic </a:t>
            </a: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emulated network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environment</a:t>
            </a:r>
          </a:p>
          <a:p>
            <a:pPr marL="571500" indent="-4000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Resource-efficient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for a good simulation scalability</a:t>
            </a:r>
          </a:p>
          <a:p>
            <a:pPr marL="571500" indent="-400050">
              <a:buFont typeface="Arial" pitchFamily="34" charset="0"/>
              <a:buChar char="•"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Well-defined and flexible </a:t>
            </a:r>
            <a:r>
              <a:rPr lang="en-US" sz="3200" dirty="0" smtClean="0">
                <a:solidFill>
                  <a:srgbClr val="005AA9"/>
                </a:solidFill>
                <a:latin typeface="Helvetica" pitchFamily="34" charset="0"/>
                <a:cs typeface="Helvetica" pitchFamily="34" charset="0"/>
              </a:rPr>
              <a:t>interfaces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 to facilitate the replacement of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network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components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79500" y="1079500"/>
            <a:ext cx="28106688" cy="5762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Text Box 120"/>
          <p:cNvSpPr txBox="1">
            <a:spLocks noChangeArrowheads="1"/>
          </p:cNvSpPr>
          <p:nvPr/>
        </p:nvSpPr>
        <p:spPr bwMode="auto">
          <a:xfrm>
            <a:off x="1071563" y="3260725"/>
            <a:ext cx="281273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97361" tIns="129396" rIns="258793" bIns="129396">
            <a:spAutoFit/>
          </a:bodyPr>
          <a:lstStyle/>
          <a:p>
            <a:pPr defTabSz="4175125">
              <a:spcBef>
                <a:spcPct val="50000"/>
              </a:spcBef>
            </a:pPr>
            <a:endParaRPr lang="en-US" sz="13200" b="1">
              <a:latin typeface="FrontPage" pitchFamily="2" charset="0"/>
            </a:endParaRP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1079500" y="41530588"/>
            <a:ext cx="28106688" cy="0"/>
          </a:xfrm>
          <a:prstGeom prst="line">
            <a:avLst/>
          </a:prstGeom>
          <a:noFill/>
          <a:ln w="3048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67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53232"/>
              </p:ext>
            </p:extLst>
          </p:nvPr>
        </p:nvGraphicFramePr>
        <p:xfrm>
          <a:off x="1085850" y="1676400"/>
          <a:ext cx="28113038" cy="9069371"/>
        </p:xfrm>
        <a:graphic>
          <a:graphicData uri="http://schemas.openxmlformats.org/drawingml/2006/table">
            <a:tbl>
              <a:tblPr/>
              <a:tblGrid>
                <a:gridCol w="25400"/>
                <a:gridCol w="28087638"/>
              </a:tblGrid>
              <a:tr h="6404257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An Online Gaming </a:t>
                      </a:r>
                      <a:r>
                        <a:rPr kumimoji="0" lang="en-US" sz="1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Testbed</a:t>
                      </a:r>
                      <a:endParaRPr kumimoji="0" lang="en-US" sz="1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for Peer-to-Peer Architectures</a:t>
                      </a:r>
                    </a:p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11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234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Max Lehn, Christof Leng, Robert </a:t>
                      </a:r>
                      <a:r>
                        <a:rPr kumimoji="0" lang="de-DE" sz="5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Rehner</a:t>
                      </a:r>
                      <a:r>
                        <a:rPr kumimoji="0" lang="de-DE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, Tonio Triebel, Alejandro Buchmann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" name="Picture 5" descr="tud_logo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36200" y="1976438"/>
            <a:ext cx="7208838" cy="2879725"/>
          </a:xfrm>
          <a:prstGeom prst="rect">
            <a:avLst/>
          </a:prstGeom>
          <a:noFill/>
        </p:spPr>
      </p:pic>
      <p:sp>
        <p:nvSpPr>
          <p:cNvPr id="2128" name="Line 80"/>
          <p:cNvSpPr>
            <a:spLocks noChangeShapeType="1"/>
          </p:cNvSpPr>
          <p:nvPr/>
        </p:nvSpPr>
        <p:spPr bwMode="auto">
          <a:xfrm>
            <a:off x="1079500" y="1841500"/>
            <a:ext cx="28106688" cy="0"/>
          </a:xfrm>
          <a:prstGeom prst="line">
            <a:avLst/>
          </a:prstGeom>
          <a:noFill/>
          <a:ln w="603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923" y="4972844"/>
            <a:ext cx="5649839" cy="171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bgerundetes Rechteck 6"/>
          <p:cNvSpPr/>
          <p:nvPr/>
        </p:nvSpPr>
        <p:spPr bwMode="auto">
          <a:xfrm>
            <a:off x="1079500" y="11435607"/>
            <a:ext cx="13223167" cy="1017650"/>
          </a:xfrm>
          <a:prstGeom prst="roundRect">
            <a:avLst>
              <a:gd name="adj" fmla="val 6499"/>
            </a:avLst>
          </a:prstGeom>
          <a:solidFill>
            <a:srgbClr val="005AA9"/>
          </a:solidFill>
          <a:ln w="101600" cmpd="sng">
            <a:noFill/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rPr>
              <a:t>Introduction</a:t>
            </a:r>
          </a:p>
        </p:txBody>
      </p:sp>
      <p:pic>
        <p:nvPicPr>
          <p:cNvPr id="1030" name="Picture 6" descr="X:\QuaP2P\Wuala Share\Resources\Logos\quap2p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900" y="7247535"/>
            <a:ext cx="2880000" cy="11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Legende mit Linie 1 (Markierungsleiste) 125"/>
          <p:cNvSpPr/>
          <p:nvPr/>
        </p:nvSpPr>
        <p:spPr bwMode="auto">
          <a:xfrm>
            <a:off x="1079500" y="23837307"/>
            <a:ext cx="8264523" cy="5383919"/>
          </a:xfrm>
          <a:prstGeom prst="accentCallout1">
            <a:avLst>
              <a:gd name="adj1" fmla="val 41509"/>
              <a:gd name="adj2" fmla="val 102676"/>
              <a:gd name="adj3" fmla="val 22914"/>
              <a:gd name="adj4" fmla="val 116302"/>
            </a:avLst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rgbClr val="005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Gameplay</a:t>
            </a:r>
          </a:p>
          <a:p>
            <a:pPr marL="571500" indent="-495300" defTabSz="4175125">
              <a:buFont typeface="Arial" pitchFamily="34" charset="0"/>
              <a:buChar char="•"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Planet PI4 is a prototype of a 3D real-time massively multiplayer online game</a:t>
            </a:r>
          </a:p>
          <a:p>
            <a:pPr marL="571500" indent="-495300" defTabSz="4175125">
              <a:buFont typeface="Arial" pitchFamily="34" charset="0"/>
              <a:buChar char="•"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Competing teams</a:t>
            </a:r>
          </a:p>
          <a:p>
            <a:pPr marL="571500" indent="-495300" defTabSz="4175125">
              <a:buFont typeface="Arial" pitchFamily="34" charset="0"/>
              <a:buChar char="•"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Asteroid field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sets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effective game world: </a:t>
            </a:r>
            <a:r>
              <a:rPr lang="en-US" sz="3200" dirty="0" err="1" smtClean="0">
                <a:latin typeface="Helvetica" pitchFamily="34" charset="0"/>
                <a:cs typeface="Helvetica" pitchFamily="34" charset="0"/>
              </a:rPr>
              <a:t>parametrizable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, random-generated</a:t>
            </a:r>
          </a:p>
          <a:p>
            <a:pPr marL="571500" marR="0" indent="-4953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Points of interest (POI): bases, upgrade points</a:t>
            </a:r>
          </a:p>
          <a:p>
            <a:pPr marL="571500" marR="0" indent="-4953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Rewards for capturing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bases</a:t>
            </a:r>
          </a:p>
        </p:txBody>
      </p:sp>
      <p:sp>
        <p:nvSpPr>
          <p:cNvPr id="127" name="Legende mit Linie 1 (Markierungsleiste) 126"/>
          <p:cNvSpPr/>
          <p:nvPr/>
        </p:nvSpPr>
        <p:spPr bwMode="auto">
          <a:xfrm>
            <a:off x="1079501" y="36143608"/>
            <a:ext cx="8264522" cy="3825434"/>
          </a:xfrm>
          <a:prstGeom prst="accentCallout1">
            <a:avLst>
              <a:gd name="adj1" fmla="val 26361"/>
              <a:gd name="adj2" fmla="val 102391"/>
              <a:gd name="adj3" fmla="val -74971"/>
              <a:gd name="adj4" fmla="val 117939"/>
            </a:avLst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rgbClr val="005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Simulation Engine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[3]</a:t>
            </a:r>
          </a:p>
          <a:p>
            <a:pPr marL="571500" marR="0" indent="-4953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Discrete-event simulation</a:t>
            </a:r>
          </a:p>
          <a:p>
            <a:pPr marL="571500" marR="0" indent="-4953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Packet level network interface (UDP)</a:t>
            </a:r>
          </a:p>
          <a:p>
            <a:pPr marL="571500" marR="0" indent="-4953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Custom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overlay simulator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, alternatively ns-3</a:t>
            </a:r>
          </a:p>
          <a:p>
            <a:pPr marL="571500" marR="0" indent="-4953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Statistics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interface, live plotting from SQLite database using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gnuplot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1" name="Legende mit Linie 1 (Markierungsleiste) 130"/>
          <p:cNvSpPr/>
          <p:nvPr/>
        </p:nvSpPr>
        <p:spPr bwMode="auto">
          <a:xfrm>
            <a:off x="20897850" y="33884040"/>
            <a:ext cx="8288338" cy="2691959"/>
          </a:xfrm>
          <a:prstGeom prst="accentCallout1">
            <a:avLst>
              <a:gd name="adj1" fmla="val 28838"/>
              <a:gd name="adj2" fmla="val -2324"/>
              <a:gd name="adj3" fmla="val -28829"/>
              <a:gd name="adj4" fmla="val -16197"/>
            </a:avLst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rgbClr val="005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72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Native Runtime</a:t>
            </a:r>
          </a:p>
          <a:p>
            <a:pPr marL="571500" marR="0" indent="-5715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Real-time,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 real network</a:t>
            </a:r>
          </a:p>
          <a:p>
            <a:pPr marL="571500" marR="0" indent="-5715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baseline="0" dirty="0" smtClean="0">
                <a:latin typeface="Helvetica" pitchFamily="34" charset="0"/>
                <a:cs typeface="Helvetica" pitchFamily="34" charset="0"/>
              </a:rPr>
              <a:t>For </a:t>
            </a:r>
            <a:r>
              <a:rPr lang="en-US" sz="3200" baseline="0" dirty="0" smtClean="0">
                <a:latin typeface="Helvetica" pitchFamily="34" charset="0"/>
                <a:cs typeface="Helvetica" pitchFamily="34" charset="0"/>
              </a:rPr>
              <a:t>human players</a:t>
            </a:r>
            <a:endParaRPr lang="en-US" sz="3200" baseline="0" dirty="0" smtClean="0">
              <a:latin typeface="Helvetica" pitchFamily="34" charset="0"/>
              <a:cs typeface="Helvetica" pitchFamily="34" charset="0"/>
            </a:endParaRPr>
          </a:p>
          <a:p>
            <a:pPr marL="571500" marR="0" indent="-57150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U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ser studies:</a:t>
            </a:r>
            <a:b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</a:b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generate traces, calibrate bot behavior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51" name="Legende mit Linie 1 (Markierungsleiste) 2050"/>
          <p:cNvSpPr/>
          <p:nvPr/>
        </p:nvSpPr>
        <p:spPr bwMode="auto">
          <a:xfrm>
            <a:off x="17235221" y="11435607"/>
            <a:ext cx="11950967" cy="8776977"/>
          </a:xfrm>
          <a:prstGeom prst="accentCallout1">
            <a:avLst>
              <a:gd name="adj1" fmla="val 50114"/>
              <a:gd name="adj2" fmla="val -1746"/>
              <a:gd name="adj3" fmla="val 97606"/>
              <a:gd name="adj4" fmla="val -14258"/>
            </a:avLst>
          </a:prstGeom>
          <a:solidFill>
            <a:schemeClr val="accent1"/>
          </a:solidFill>
          <a:ln w="63500" cap="flat" cmpd="sng" algn="ctr">
            <a:solidFill>
              <a:srgbClr val="005A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5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harter" pitchFamily="2" charset="0"/>
              <a:cs typeface="Arial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079501" y="18777391"/>
            <a:ext cx="8264524" cy="4311264"/>
            <a:chOff x="1079501" y="18348766"/>
            <a:chExt cx="8264524" cy="4311264"/>
          </a:xfrm>
        </p:grpSpPr>
        <p:sp>
          <p:nvSpPr>
            <p:cNvPr id="133" name="Legende mit Linie 1 (Markierungsleiste) 132"/>
            <p:cNvSpPr/>
            <p:nvPr/>
          </p:nvSpPr>
          <p:spPr bwMode="auto">
            <a:xfrm>
              <a:off x="1079501" y="18348766"/>
              <a:ext cx="8264524" cy="4311264"/>
            </a:xfrm>
            <a:prstGeom prst="accentCallout1">
              <a:avLst>
                <a:gd name="adj1" fmla="val 49536"/>
                <a:gd name="adj2" fmla="val 102609"/>
                <a:gd name="adj3" fmla="val 49358"/>
                <a:gd name="adj4" fmla="val 114854"/>
              </a:avLst>
            </a:prstGeom>
            <a:solidFill>
              <a:schemeClr val="bg1">
                <a:lumMod val="95000"/>
              </a:schemeClr>
            </a:solidFill>
            <a:ln w="63500" cap="flat" cmpd="sng" algn="ctr">
              <a:solidFill>
                <a:srgbClr val="005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72000" rIns="90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Bots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Reproducible game workload generation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Simulate human user behavior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Implementations using finite state machines (FSM) or</a:t>
              </a:r>
              <a:br>
                <a:rPr lang="en-US" sz="3200" dirty="0" smtClean="0">
                  <a:latin typeface="Helvetica" pitchFamily="34" charset="0"/>
                  <a:cs typeface="Helvetica" pitchFamily="34" charset="0"/>
                </a:rPr>
              </a:b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behavior trees (BT)</a:t>
              </a:r>
            </a:p>
          </p:txBody>
        </p:sp>
        <p:pic>
          <p:nvPicPr>
            <p:cNvPr id="5" name="Picture 2" descr="Y:\FS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158" y="20464013"/>
              <a:ext cx="1376989" cy="195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Y:\B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014" y="20449952"/>
              <a:ext cx="2101886" cy="195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 descr="C:\AAAA\Archiv\TdT\TdT Logo\tdt_logo_en 16-02-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888" y="7082535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1079501" y="29985916"/>
            <a:ext cx="8264522" cy="5383919"/>
            <a:chOff x="1066216" y="29014366"/>
            <a:chExt cx="8277807" cy="5383919"/>
          </a:xfrm>
        </p:grpSpPr>
        <p:sp>
          <p:nvSpPr>
            <p:cNvPr id="129" name="Legende mit Linie 1 (Markierungsleiste) 128"/>
            <p:cNvSpPr/>
            <p:nvPr/>
          </p:nvSpPr>
          <p:spPr bwMode="auto">
            <a:xfrm>
              <a:off x="1066216" y="29014366"/>
              <a:ext cx="8277807" cy="5383919"/>
            </a:xfrm>
            <a:prstGeom prst="accentCallout1">
              <a:avLst>
                <a:gd name="adj1" fmla="val 10791"/>
                <a:gd name="adj2" fmla="val 102562"/>
                <a:gd name="adj3" fmla="val -22106"/>
                <a:gd name="adj4" fmla="val 121121"/>
              </a:avLst>
            </a:prstGeom>
            <a:solidFill>
              <a:schemeClr val="bg1">
                <a:lumMod val="95000"/>
              </a:schemeClr>
            </a:solidFill>
            <a:ln w="63500" cap="flat" cmpd="sng" algn="ctr">
              <a:solidFill>
                <a:srgbClr val="005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7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Network: Spatial Multicast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Dissemination of game events in a spatial context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Interest management</a:t>
              </a:r>
              <a:b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</a:b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and multicast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de-DE" sz="3200" dirty="0" err="1" smtClean="0">
                  <a:latin typeface="Helvetica" pitchFamily="34" charset="0"/>
                  <a:cs typeface="Helvetica" pitchFamily="34" charset="0"/>
                </a:rPr>
                <a:t>Instances</a:t>
              </a:r>
              <a:r>
                <a:rPr lang="de-DE" sz="3200" dirty="0" smtClean="0">
                  <a:latin typeface="Helvetica" pitchFamily="34" charset="0"/>
                  <a:cs typeface="Helvetica" pitchFamily="34" charset="0"/>
                </a:rPr>
                <a:t>:</a:t>
              </a:r>
              <a:br>
                <a:rPr lang="de-DE" sz="3200" dirty="0" smtClean="0">
                  <a:latin typeface="Helvetica" pitchFamily="34" charset="0"/>
                  <a:cs typeface="Helvetica" pitchFamily="34" charset="0"/>
                </a:rPr>
              </a:br>
              <a:r>
                <a:rPr lang="de-DE" sz="3200" dirty="0" smtClean="0">
                  <a:latin typeface="Helvetica" pitchFamily="34" charset="0"/>
                  <a:cs typeface="Helvetica" pitchFamily="34" charset="0"/>
                </a:rPr>
                <a:t>VON [1],</a:t>
              </a:r>
              <a:br>
                <a:rPr lang="de-DE" sz="3200" dirty="0" smtClean="0">
                  <a:latin typeface="Helvetica" pitchFamily="34" charset="0"/>
                  <a:cs typeface="Helvetica" pitchFamily="34" charset="0"/>
                </a:rPr>
              </a:br>
              <a:r>
                <a:rPr lang="de-DE" sz="3200" dirty="0" err="1" smtClean="0">
                  <a:latin typeface="Helvetica" pitchFamily="34" charset="0"/>
                  <a:cs typeface="Helvetica" pitchFamily="34" charset="0"/>
                </a:rPr>
                <a:t>pSense</a:t>
              </a:r>
              <a:r>
                <a:rPr lang="de-DE" sz="3200" dirty="0" smtClean="0">
                  <a:latin typeface="Helvetica" pitchFamily="34" charset="0"/>
                  <a:cs typeface="Helvetica" pitchFamily="34" charset="0"/>
                </a:rPr>
                <a:t> [2],</a:t>
              </a:r>
              <a:r>
                <a:rPr lang="en-US" sz="3200" dirty="0">
                  <a:latin typeface="Helvetica" pitchFamily="34" charset="0"/>
                  <a:cs typeface="Helvetica" pitchFamily="34" charset="0"/>
                </a:rPr>
                <a:t/>
              </a:r>
              <a:br>
                <a:rPr lang="en-US" sz="3200" dirty="0">
                  <a:latin typeface="Helvetica" pitchFamily="34" charset="0"/>
                  <a:cs typeface="Helvetica" pitchFamily="34" charset="0"/>
                </a:rPr>
              </a:b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pSense-3D,</a:t>
              </a:r>
              <a:br>
                <a:rPr lang="en-US" sz="3200" dirty="0" smtClean="0">
                  <a:latin typeface="Helvetica" pitchFamily="34" charset="0"/>
                  <a:cs typeface="Helvetica" pitchFamily="34" charset="0"/>
                </a:rPr>
              </a:b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client/server</a:t>
              </a:r>
              <a:endParaRPr lang="de-DE" sz="3200" dirty="0" smtClean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5792064" y="30874035"/>
              <a:ext cx="3251277" cy="3209925"/>
              <a:chOff x="4534764" y="31074060"/>
              <a:chExt cx="3994150" cy="3943350"/>
            </a:xfrm>
          </p:grpSpPr>
          <p:sp>
            <p:nvSpPr>
              <p:cNvPr id="44" name="Oval 4"/>
              <p:cNvSpPr>
                <a:spLocks noChangeArrowheads="1"/>
              </p:cNvSpPr>
              <p:nvPr/>
            </p:nvSpPr>
            <p:spPr bwMode="auto">
              <a:xfrm>
                <a:off x="5557114" y="31312185"/>
                <a:ext cx="2971800" cy="29718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44000" tIns="72000" anchor="ctr"/>
              <a:lstStyle/>
              <a:p>
                <a:pPr>
                  <a:defRPr/>
                </a:pPr>
                <a:endParaRPr lang="de-DE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>
                <a:off x="6576289" y="32136097"/>
                <a:ext cx="285750" cy="41751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4000" tIns="72000"/>
              <a:lstStyle/>
              <a:p>
                <a:pPr>
                  <a:defRPr/>
                </a:pPr>
                <a:endParaRPr lang="de-DE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 flipV="1">
                <a:off x="6415952" y="32910797"/>
                <a:ext cx="392112" cy="23177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4000" tIns="72000"/>
              <a:lstStyle/>
              <a:p>
                <a:pPr>
                  <a:defRPr/>
                </a:pPr>
                <a:endParaRPr lang="de-DE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flipH="1" flipV="1">
                <a:off x="7265264" y="32912385"/>
                <a:ext cx="581025" cy="47783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4000" tIns="72000"/>
              <a:lstStyle/>
              <a:p>
                <a:pPr>
                  <a:defRPr/>
                </a:pPr>
                <a:endParaRPr lang="de-DE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6334658" y="31371290"/>
                <a:ext cx="1143000" cy="303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44000" tIns="72000" rIns="90000" bIns="45000"/>
              <a:lstStyle>
                <a:lvl1pPr defTabSz="449263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  <a:cs typeface="Arial" charset="0"/>
                  </a:rPr>
                  <a:t>vision range</a:t>
                </a:r>
              </a:p>
            </p:txBody>
          </p:sp>
          <p:pic>
            <p:nvPicPr>
              <p:cNvPr id="50" name="Picture 1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977" y="31305835"/>
                <a:ext cx="344487" cy="271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1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4764" y="32242460"/>
                <a:ext cx="344488" cy="271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1027" y="32602822"/>
                <a:ext cx="344487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1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0752" y="31074060"/>
                <a:ext cx="344487" cy="271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1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9089" y="34314147"/>
                <a:ext cx="344488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1389" y="34745947"/>
                <a:ext cx="344488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1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3552" y="31794785"/>
                <a:ext cx="344487" cy="271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1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064" y="33161622"/>
                <a:ext cx="344488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1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164" y="33394985"/>
                <a:ext cx="344488" cy="271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1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8227" y="32586947"/>
                <a:ext cx="431800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" name="Textfeld 9"/>
          <p:cNvSpPr txBox="1"/>
          <p:nvPr/>
        </p:nvSpPr>
        <p:spPr>
          <a:xfrm>
            <a:off x="1071563" y="41586150"/>
            <a:ext cx="2811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Helvetica" pitchFamily="34" charset="0"/>
                <a:cs typeface="Helvetica" pitchFamily="34" charset="0"/>
              </a:rPr>
              <a:t>Contact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: Max 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Lehn, 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mlehn@dvs.tu-darmstadt.de  |  </a:t>
            </a:r>
            <a:r>
              <a:rPr lang="de-DE" sz="3200" dirty="0">
                <a:latin typeface="Helvetica" pitchFamily="34" charset="0"/>
                <a:cs typeface="Helvetica" pitchFamily="34" charset="0"/>
              </a:rPr>
              <a:t>http://www.dvs.tu-darmstadt.de/ 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0612595" y="37223700"/>
            <a:ext cx="86021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Helvetica" pitchFamily="34" charset="0"/>
                <a:cs typeface="Helvetica" pitchFamily="34" charset="0"/>
              </a:rPr>
              <a:t>References: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Hu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S-Y, Chen J-F, Chen T-H. 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VON: a scalable peer-to-peer network for virtual environments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. IEEE Network. 2006;20(4):22–31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Schmieg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A,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Stieler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M,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Jeckel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S, et al. </a:t>
            </a:r>
            <a:r>
              <a:rPr lang="en-US" sz="1600" i="1" dirty="0" err="1">
                <a:latin typeface="Helvetica" pitchFamily="34" charset="0"/>
                <a:cs typeface="Helvetica" pitchFamily="34" charset="0"/>
              </a:rPr>
              <a:t>pSense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 - Maintaining a Dynamic Localized Peer-to-Peer Structure for Position Based Multicast in Games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. In: P2P’08. Eighth International Conference on Peer-to-Peer Computing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2008:247–256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Leng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C, Lehn M,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Rehner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R,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Buchmann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A. 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Designing a </a:t>
            </a:r>
            <a:r>
              <a:rPr lang="en-US" sz="1600" i="1" dirty="0" err="1">
                <a:latin typeface="Helvetica" pitchFamily="34" charset="0"/>
                <a:cs typeface="Helvetica" pitchFamily="34" charset="0"/>
              </a:rPr>
              <a:t>Testbed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 for Large-scale Distributed Systems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. In: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SIGCOMM’11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: Proceedings of the 2011 conference on Applications, technologies, architectures, and protocols for computer communications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2011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Bharambe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A, Pang J,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Seshan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S.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Colyseus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: 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A Distributed Architecture for Online Multiplayer Games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. In: Proceedings of the 3rd conference on Networked Systems Design &amp; Implementation (NSDI’06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).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Berkeley, CA, USA: USENIX Association; 2006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Hu S-Y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, Chang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S-C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, Jiang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J-R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. </a:t>
            </a:r>
            <a:r>
              <a:rPr lang="en-US" sz="1600" i="1" dirty="0" err="1">
                <a:latin typeface="Helvetica" pitchFamily="34" charset="0"/>
                <a:cs typeface="Helvetica" pitchFamily="34" charset="0"/>
              </a:rPr>
              <a:t>Voronoi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 State Management for Peer-to-Peer Massively Multiplayer Online Games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. In: Proceedings of the 5th IEEE Consumer Communications and Networking Conference (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CCNC’08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).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2008:1134–1138.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56" name="Picture 32" descr="X:\P4 Screen 2011-08-08 0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633" y="11435607"/>
            <a:ext cx="11954554" cy="877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20897850" y="21017909"/>
            <a:ext cx="8288339" cy="6261859"/>
            <a:chOff x="20897850" y="20932184"/>
            <a:chExt cx="8288339" cy="5804902"/>
          </a:xfrm>
        </p:grpSpPr>
        <p:sp>
          <p:nvSpPr>
            <p:cNvPr id="2055" name="Legende mit Linie 1 (Markierungsleiste) 2054"/>
            <p:cNvSpPr/>
            <p:nvPr/>
          </p:nvSpPr>
          <p:spPr bwMode="auto">
            <a:xfrm>
              <a:off x="20897850" y="20932184"/>
              <a:ext cx="8288339" cy="5804902"/>
            </a:xfrm>
            <a:prstGeom prst="accentCallout1">
              <a:avLst>
                <a:gd name="adj1" fmla="val 18914"/>
                <a:gd name="adj2" fmla="val -2394"/>
                <a:gd name="adj3" fmla="val 35210"/>
                <a:gd name="adj4" fmla="val -16122"/>
              </a:avLst>
            </a:prstGeom>
            <a:solidFill>
              <a:schemeClr val="bg1">
                <a:lumMod val="95000"/>
              </a:schemeClr>
            </a:solidFill>
            <a:ln w="63500" cap="flat" cmpd="sng" algn="ctr">
              <a:solidFill>
                <a:srgbClr val="005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7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Simple Mobility Model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Simple &amp; lightweight</a:t>
              </a:r>
            </a:p>
            <a:p>
              <a:pPr marL="571500" indent="-495300" defTabSz="4175125">
                <a:buFont typeface="Arial" pitchFamily="34" charset="0"/>
                <a:buChar char="•"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Not simulating </a:t>
              </a: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whole gameplay</a:t>
              </a:r>
              <a:br>
                <a:rPr lang="en-US" sz="3200" dirty="0" smtClean="0">
                  <a:latin typeface="Helvetica" pitchFamily="34" charset="0"/>
                  <a:cs typeface="Helvetica" pitchFamily="34" charset="0"/>
                </a:rPr>
              </a:br>
              <a:r>
                <a:rPr lang="en-US" sz="3200" dirty="0">
                  <a:latin typeface="Helvetica" pitchFamily="34" charset="0"/>
                  <a:cs typeface="Helvetica" pitchFamily="34" charset="0"/>
                  <a:sym typeface="Wingdings" pitchFamily="2" charset="2"/>
                </a:rPr>
                <a:t> higher </a:t>
              </a:r>
              <a:r>
                <a:rPr lang="en-US" sz="3200" dirty="0" smtClean="0">
                  <a:latin typeface="Helvetica" pitchFamily="34" charset="0"/>
                  <a:cs typeface="Helvetica" pitchFamily="34" charset="0"/>
                  <a:sym typeface="Wingdings" pitchFamily="2" charset="2"/>
                </a:rPr>
                <a:t>scale, faster simulation</a:t>
              </a:r>
              <a:endParaRPr lang="en-US" sz="3200" dirty="0" smtClean="0">
                <a:latin typeface="Helvetica" pitchFamily="34" charset="0"/>
                <a:cs typeface="Helvetica" pitchFamily="34" charset="0"/>
              </a:endParaRP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Simple extensibility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E.g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. 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random waypoint model, special movement patterns, traces (other</a:t>
              </a:r>
              <a:r>
                <a:rPr kumimoji="0" lang="en-US" sz="3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 games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  <p:pic>
          <p:nvPicPr>
            <p:cNvPr id="1060" name="Picture 36" descr="X:\Papers\Benchmarking-NVE\gfx\mobility_models\RandomClusterMoveModel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8638" y="24449220"/>
              <a:ext cx="3170374" cy="221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37" descr="X:\Papers\Benchmarking-NVE\gfx\mobility_models\RandomPathMoveModel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3320" y="24449220"/>
              <a:ext cx="3170374" cy="221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6" name="Picture 42" descr="X:\Plot-0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749" y="34928955"/>
            <a:ext cx="5394831" cy="38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X:\Plot-0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148" y="37114390"/>
            <a:ext cx="5394831" cy="38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20897849" y="28004806"/>
            <a:ext cx="8288338" cy="5145401"/>
            <a:chOff x="20897849" y="28042906"/>
            <a:chExt cx="8288338" cy="5145401"/>
          </a:xfrm>
        </p:grpSpPr>
        <p:sp>
          <p:nvSpPr>
            <p:cNvPr id="130" name="Legende mit Linie 1 (Markierungsleiste) 129"/>
            <p:cNvSpPr/>
            <p:nvPr/>
          </p:nvSpPr>
          <p:spPr bwMode="auto">
            <a:xfrm>
              <a:off x="20897849" y="28042906"/>
              <a:ext cx="8288338" cy="5145401"/>
            </a:xfrm>
            <a:prstGeom prst="accentCallout1">
              <a:avLst>
                <a:gd name="adj1" fmla="val 27069"/>
                <a:gd name="adj2" fmla="val -2201"/>
                <a:gd name="adj3" fmla="val 13743"/>
                <a:gd name="adj4" fmla="val -20894"/>
              </a:avLst>
            </a:prstGeom>
            <a:solidFill>
              <a:schemeClr val="bg1">
                <a:lumMod val="95000"/>
              </a:schemeClr>
            </a:solidFill>
            <a:ln w="63500" cap="flat" cmpd="sng" algn="ctr">
              <a:solidFill>
                <a:srgbClr val="005A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7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Network: Object Management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Persistent storage</a:t>
              </a:r>
            </a:p>
            <a:p>
              <a:pPr marL="571500" indent="-495300" defTabSz="4175125">
                <a:buFont typeface="Arial" pitchFamily="34" charset="0"/>
                <a:buChar char="•"/>
              </a:pPr>
              <a:r>
                <a:rPr lang="en-US" sz="3200" dirty="0">
                  <a:latin typeface="Helvetica" pitchFamily="34" charset="0"/>
                  <a:cs typeface="Helvetica" pitchFamily="34" charset="0"/>
                </a:rPr>
                <a:t>Object </a:t>
              </a: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lookup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Concurrent modification / synchronization</a:t>
              </a: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Enables bases</a:t>
              </a: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3200" dirty="0" smtClean="0">
                  <a:latin typeface="Helvetica" pitchFamily="34" charset="0"/>
                  <a:cs typeface="Helvetica" pitchFamily="34" charset="0"/>
                </a:rPr>
                <a:t>NPCs, etc.</a:t>
              </a:r>
              <a:endParaRPr lang="en-US" sz="3200" dirty="0" smtClean="0">
                <a:latin typeface="Helvetica" pitchFamily="34" charset="0"/>
                <a:cs typeface="Helvetica" pitchFamily="34" charset="0"/>
              </a:endParaRPr>
            </a:p>
            <a:p>
              <a:pPr marL="571500" marR="0" indent="-495300" algn="l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Instances:</a:t>
              </a:r>
              <a:b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</a:br>
              <a:r>
                <a:rPr kumimoji="0" lang="en-US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Colyseus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 [4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],</a:t>
              </a:r>
              <a:b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</a:b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VSM 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[5]</a:t>
              </a:r>
              <a:b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</a:b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24785524" y="30440681"/>
              <a:ext cx="4105275" cy="2312987"/>
              <a:chOff x="4787900" y="1331913"/>
              <a:chExt cx="4105275" cy="2312987"/>
            </a:xfrm>
          </p:grpSpPr>
          <p:sp>
            <p:nvSpPr>
              <p:cNvPr id="145" name="Oval 7"/>
              <p:cNvSpPr>
                <a:spLocks noChangeArrowheads="1"/>
              </p:cNvSpPr>
              <p:nvPr/>
            </p:nvSpPr>
            <p:spPr bwMode="auto">
              <a:xfrm>
                <a:off x="6732588" y="27813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Oval 8"/>
              <p:cNvSpPr>
                <a:spLocks noChangeArrowheads="1"/>
              </p:cNvSpPr>
              <p:nvPr/>
            </p:nvSpPr>
            <p:spPr bwMode="auto">
              <a:xfrm>
                <a:off x="6948488" y="29972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Oval 9"/>
              <p:cNvSpPr>
                <a:spLocks noChangeArrowheads="1"/>
              </p:cNvSpPr>
              <p:nvPr/>
            </p:nvSpPr>
            <p:spPr bwMode="auto">
              <a:xfrm>
                <a:off x="7235825" y="19891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Oval 10"/>
              <p:cNvSpPr>
                <a:spLocks noChangeArrowheads="1"/>
              </p:cNvSpPr>
              <p:nvPr/>
            </p:nvSpPr>
            <p:spPr bwMode="auto">
              <a:xfrm>
                <a:off x="6877050" y="24209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6156325" y="2133600"/>
                <a:ext cx="115888" cy="1143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5364163" y="3357563"/>
                <a:ext cx="115887" cy="1143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48488" y="1989138"/>
                <a:ext cx="115887" cy="1143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AutoShape 14"/>
              <p:cNvSpPr>
                <a:spLocks noChangeArrowheads="1"/>
              </p:cNvSpPr>
              <p:nvPr/>
            </p:nvSpPr>
            <p:spPr bwMode="auto">
              <a:xfrm>
                <a:off x="5724525" y="2492375"/>
                <a:ext cx="142875" cy="144463"/>
              </a:xfrm>
              <a:prstGeom prst="triangle">
                <a:avLst>
                  <a:gd name="adj" fmla="val 50000"/>
                </a:avLst>
              </a:prstGeom>
              <a:solidFill>
                <a:srgbClr val="33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AutoShape 15"/>
              <p:cNvSpPr>
                <a:spLocks noChangeArrowheads="1"/>
              </p:cNvSpPr>
              <p:nvPr/>
            </p:nvSpPr>
            <p:spPr bwMode="auto">
              <a:xfrm>
                <a:off x="5940425" y="1700213"/>
                <a:ext cx="142875" cy="144462"/>
              </a:xfrm>
              <a:prstGeom prst="triangle">
                <a:avLst>
                  <a:gd name="adj" fmla="val 50000"/>
                </a:avLst>
              </a:prstGeom>
              <a:solidFill>
                <a:srgbClr val="33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AutoShape 16"/>
              <p:cNvSpPr>
                <a:spLocks noChangeArrowheads="1"/>
              </p:cNvSpPr>
              <p:nvPr/>
            </p:nvSpPr>
            <p:spPr bwMode="auto">
              <a:xfrm>
                <a:off x="6877050" y="2708275"/>
                <a:ext cx="142875" cy="144463"/>
              </a:xfrm>
              <a:prstGeom prst="triangle">
                <a:avLst>
                  <a:gd name="adj" fmla="val 50000"/>
                </a:avLst>
              </a:prstGeom>
              <a:solidFill>
                <a:srgbClr val="33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Oval 17"/>
              <p:cNvSpPr>
                <a:spLocks noChangeArrowheads="1"/>
              </p:cNvSpPr>
              <p:nvPr/>
            </p:nvSpPr>
            <p:spPr bwMode="auto">
              <a:xfrm>
                <a:off x="5867400" y="30686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Oval 18"/>
              <p:cNvSpPr>
                <a:spLocks noChangeArrowheads="1"/>
              </p:cNvSpPr>
              <p:nvPr/>
            </p:nvSpPr>
            <p:spPr bwMode="auto">
              <a:xfrm>
                <a:off x="6156325" y="28527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Oval 19"/>
              <p:cNvSpPr>
                <a:spLocks noChangeArrowheads="1"/>
              </p:cNvSpPr>
              <p:nvPr/>
            </p:nvSpPr>
            <p:spPr bwMode="auto">
              <a:xfrm>
                <a:off x="6372225" y="2276475"/>
                <a:ext cx="73025" cy="7302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Oval 20"/>
              <p:cNvSpPr>
                <a:spLocks noChangeArrowheads="1"/>
              </p:cNvSpPr>
              <p:nvPr/>
            </p:nvSpPr>
            <p:spPr bwMode="auto">
              <a:xfrm>
                <a:off x="7308850" y="2349500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Oval 21"/>
              <p:cNvSpPr>
                <a:spLocks noChangeArrowheads="1"/>
              </p:cNvSpPr>
              <p:nvPr/>
            </p:nvSpPr>
            <p:spPr bwMode="auto">
              <a:xfrm>
                <a:off x="7308850" y="27082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Oval 22"/>
              <p:cNvSpPr>
                <a:spLocks noChangeArrowheads="1"/>
              </p:cNvSpPr>
              <p:nvPr/>
            </p:nvSpPr>
            <p:spPr bwMode="auto">
              <a:xfrm>
                <a:off x="6588125" y="1916113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Oval 23"/>
              <p:cNvSpPr>
                <a:spLocks noChangeArrowheads="1"/>
              </p:cNvSpPr>
              <p:nvPr/>
            </p:nvSpPr>
            <p:spPr bwMode="auto">
              <a:xfrm>
                <a:off x="6084888" y="25654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Oval 24"/>
              <p:cNvSpPr>
                <a:spLocks noChangeArrowheads="1"/>
              </p:cNvSpPr>
              <p:nvPr/>
            </p:nvSpPr>
            <p:spPr bwMode="auto">
              <a:xfrm>
                <a:off x="5940425" y="20605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Oval 25"/>
              <p:cNvSpPr>
                <a:spLocks noChangeArrowheads="1"/>
              </p:cNvSpPr>
              <p:nvPr/>
            </p:nvSpPr>
            <p:spPr bwMode="auto">
              <a:xfrm>
                <a:off x="6084888" y="23495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Oval 26"/>
              <p:cNvSpPr>
                <a:spLocks noChangeArrowheads="1"/>
              </p:cNvSpPr>
              <p:nvPr/>
            </p:nvSpPr>
            <p:spPr bwMode="auto">
              <a:xfrm>
                <a:off x="6443663" y="3141663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Oval 27"/>
              <p:cNvSpPr>
                <a:spLocks noChangeArrowheads="1"/>
              </p:cNvSpPr>
              <p:nvPr/>
            </p:nvSpPr>
            <p:spPr bwMode="auto">
              <a:xfrm>
                <a:off x="6659563" y="3357563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Oval 28"/>
              <p:cNvSpPr>
                <a:spLocks noChangeArrowheads="1"/>
              </p:cNvSpPr>
              <p:nvPr/>
            </p:nvSpPr>
            <p:spPr bwMode="auto">
              <a:xfrm>
                <a:off x="6875463" y="3573463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Oval 29"/>
              <p:cNvSpPr>
                <a:spLocks noChangeArrowheads="1"/>
              </p:cNvSpPr>
              <p:nvPr/>
            </p:nvSpPr>
            <p:spPr bwMode="auto">
              <a:xfrm>
                <a:off x="8172450" y="35004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Oval 30"/>
              <p:cNvSpPr>
                <a:spLocks noChangeArrowheads="1"/>
              </p:cNvSpPr>
              <p:nvPr/>
            </p:nvSpPr>
            <p:spPr bwMode="auto">
              <a:xfrm>
                <a:off x="8388350" y="22764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Oval 31"/>
              <p:cNvSpPr>
                <a:spLocks noChangeArrowheads="1"/>
              </p:cNvSpPr>
              <p:nvPr/>
            </p:nvSpPr>
            <p:spPr bwMode="auto">
              <a:xfrm>
                <a:off x="7956550" y="29241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AutoShape 32"/>
              <p:cNvSpPr>
                <a:spLocks noChangeArrowheads="1"/>
              </p:cNvSpPr>
              <p:nvPr/>
            </p:nvSpPr>
            <p:spPr bwMode="auto">
              <a:xfrm>
                <a:off x="7524750" y="3429000"/>
                <a:ext cx="142875" cy="144463"/>
              </a:xfrm>
              <a:prstGeom prst="triangle">
                <a:avLst>
                  <a:gd name="adj" fmla="val 50000"/>
                </a:avLst>
              </a:prstGeom>
              <a:solidFill>
                <a:srgbClr val="33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Oval 33"/>
              <p:cNvSpPr>
                <a:spLocks noChangeArrowheads="1"/>
              </p:cNvSpPr>
              <p:nvPr/>
            </p:nvSpPr>
            <p:spPr bwMode="auto">
              <a:xfrm>
                <a:off x="6011863" y="3573463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Oval 34"/>
              <p:cNvSpPr>
                <a:spLocks noChangeArrowheads="1"/>
              </p:cNvSpPr>
              <p:nvPr/>
            </p:nvSpPr>
            <p:spPr bwMode="auto">
              <a:xfrm>
                <a:off x="7168875" y="3287287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Oval 36"/>
              <p:cNvSpPr>
                <a:spLocks noChangeArrowheads="1"/>
              </p:cNvSpPr>
              <p:nvPr/>
            </p:nvSpPr>
            <p:spPr bwMode="auto">
              <a:xfrm>
                <a:off x="6083300" y="32845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5940425" y="2420938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Oval 38"/>
              <p:cNvSpPr>
                <a:spLocks noChangeArrowheads="1"/>
              </p:cNvSpPr>
              <p:nvPr/>
            </p:nvSpPr>
            <p:spPr bwMode="auto">
              <a:xfrm>
                <a:off x="5580063" y="25654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5795963" y="23495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Oval 40"/>
              <p:cNvSpPr>
                <a:spLocks noChangeArrowheads="1"/>
              </p:cNvSpPr>
              <p:nvPr/>
            </p:nvSpPr>
            <p:spPr bwMode="auto">
              <a:xfrm>
                <a:off x="6300788" y="1700213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227763" y="1989138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Oval 42"/>
              <p:cNvSpPr>
                <a:spLocks noChangeArrowheads="1"/>
              </p:cNvSpPr>
              <p:nvPr/>
            </p:nvSpPr>
            <p:spPr bwMode="auto">
              <a:xfrm>
                <a:off x="5795963" y="1700213"/>
                <a:ext cx="71437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Oval 43"/>
              <p:cNvSpPr>
                <a:spLocks noChangeArrowheads="1"/>
              </p:cNvSpPr>
              <p:nvPr/>
            </p:nvSpPr>
            <p:spPr bwMode="auto">
              <a:xfrm>
                <a:off x="5580063" y="2133600"/>
                <a:ext cx="71437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Oval 44"/>
              <p:cNvSpPr>
                <a:spLocks noChangeArrowheads="1"/>
              </p:cNvSpPr>
              <p:nvPr/>
            </p:nvSpPr>
            <p:spPr bwMode="auto">
              <a:xfrm>
                <a:off x="4787900" y="22764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Oval 45"/>
              <p:cNvSpPr>
                <a:spLocks noChangeArrowheads="1"/>
              </p:cNvSpPr>
              <p:nvPr/>
            </p:nvSpPr>
            <p:spPr bwMode="auto">
              <a:xfrm>
                <a:off x="5003800" y="24923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Oval 46"/>
              <p:cNvSpPr>
                <a:spLocks noChangeArrowheads="1"/>
              </p:cNvSpPr>
              <p:nvPr/>
            </p:nvSpPr>
            <p:spPr bwMode="auto">
              <a:xfrm>
                <a:off x="5219700" y="2708275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Oval 48"/>
              <p:cNvSpPr>
                <a:spLocks noChangeArrowheads="1"/>
              </p:cNvSpPr>
              <p:nvPr/>
            </p:nvSpPr>
            <p:spPr bwMode="auto">
              <a:xfrm>
                <a:off x="5219700" y="3141663"/>
                <a:ext cx="71438" cy="714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7956550" y="2565400"/>
                <a:ext cx="115888" cy="1143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8" name="Group 50"/>
              <p:cNvGrpSpPr>
                <a:grpSpLocks/>
              </p:cNvGrpSpPr>
              <p:nvPr/>
            </p:nvGrpSpPr>
            <p:grpSpPr bwMode="auto">
              <a:xfrm>
                <a:off x="7667625" y="1557338"/>
                <a:ext cx="1225550" cy="431800"/>
                <a:chOff x="4830" y="935"/>
                <a:chExt cx="772" cy="272"/>
              </a:xfrm>
            </p:grpSpPr>
            <p:sp>
              <p:nvSpPr>
                <p:cNvPr id="18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949" y="950"/>
                  <a:ext cx="73" cy="7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AutoShape 52"/>
                <p:cNvSpPr>
                  <a:spLocks noChangeArrowheads="1"/>
                </p:cNvSpPr>
                <p:nvPr/>
              </p:nvSpPr>
              <p:spPr bwMode="auto">
                <a:xfrm>
                  <a:off x="5057" y="935"/>
                  <a:ext cx="90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Oval 53"/>
                <p:cNvSpPr>
                  <a:spLocks noChangeArrowheads="1"/>
                </p:cNvSpPr>
                <p:nvPr/>
              </p:nvSpPr>
              <p:spPr bwMode="auto">
                <a:xfrm>
                  <a:off x="5012" y="1071"/>
                  <a:ext cx="45" cy="4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217" y="949"/>
                  <a:ext cx="385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rPr>
                    <a:t>Objects</a:t>
                  </a:r>
                </a:p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itchFamily="34" charset="0"/>
                    </a:rPr>
                    <a:t>Participants</a:t>
                  </a:r>
                  <a:endPara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93" name="Rectangle 55"/>
                <p:cNvSpPr>
                  <a:spLocks noChangeArrowheads="1"/>
                </p:cNvSpPr>
                <p:nvPr/>
              </p:nvSpPr>
              <p:spPr bwMode="auto">
                <a:xfrm>
                  <a:off x="4830" y="935"/>
                  <a:ext cx="772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4" name="Rectangle 56"/>
              <p:cNvSpPr>
                <a:spLocks noChangeArrowheads="1"/>
              </p:cNvSpPr>
              <p:nvPr/>
            </p:nvSpPr>
            <p:spPr bwMode="auto">
              <a:xfrm>
                <a:off x="7743825" y="1331913"/>
                <a:ext cx="576263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10800" bIns="10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itchFamily="34" charset="0"/>
                  </a:rPr>
                  <a:t>Legend:</a:t>
                </a:r>
              </a:p>
            </p:txBody>
          </p:sp>
          <p:sp>
            <p:nvSpPr>
              <p:cNvPr id="195" name="Oval 57"/>
              <p:cNvSpPr>
                <a:spLocks noChangeAspect="1" noChangeArrowheads="1"/>
              </p:cNvSpPr>
              <p:nvPr/>
            </p:nvSpPr>
            <p:spPr bwMode="auto">
              <a:xfrm>
                <a:off x="5811838" y="1860550"/>
                <a:ext cx="1454150" cy="1454150"/>
              </a:xfrm>
              <a:prstGeom prst="ellipse">
                <a:avLst/>
              </a:prstGeom>
              <a:solidFill>
                <a:srgbClr val="FFFFFF">
                  <a:alpha val="62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Oval 58"/>
              <p:cNvSpPr>
                <a:spLocks noChangeAspect="1" noChangeArrowheads="1"/>
              </p:cNvSpPr>
              <p:nvPr/>
            </p:nvSpPr>
            <p:spPr bwMode="auto">
              <a:xfrm>
                <a:off x="6443663" y="2492375"/>
                <a:ext cx="187325" cy="187325"/>
              </a:xfrm>
              <a:prstGeom prst="ellipse">
                <a:avLst/>
              </a:prstGeom>
              <a:solidFill>
                <a:srgbClr val="FDCA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_A0-01">
  <a:themeElements>
    <a:clrScheme name="Poster_A0-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ster_A0-01">
      <a:majorFont>
        <a:latin typeface="FrontPage"/>
        <a:ea typeface=""/>
        <a:cs typeface="Arial"/>
      </a:majorFont>
      <a:minorFont>
        <a:latin typeface="Charter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rter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rter" pitchFamily="2" charset="0"/>
            <a:cs typeface="Arial" charset="0"/>
          </a:defRPr>
        </a:defPPr>
      </a:lstStyle>
    </a:lnDef>
  </a:objectDefaults>
  <a:extraClrSchemeLst>
    <a:extraClrScheme>
      <a:clrScheme name="Poster_A0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Poster_A0-01</Template>
  <TotalTime>0</TotalTime>
  <Words>470</Words>
  <Application>Microsoft Office PowerPoint</Application>
  <PresentationFormat>Benutzerdefiniert</PresentationFormat>
  <Paragraphs>72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FrontPage</vt:lpstr>
      <vt:lpstr>Charter</vt:lpstr>
      <vt:lpstr>Calibri</vt:lpstr>
      <vt:lpstr>Times New Roman</vt:lpstr>
      <vt:lpstr>Helvetica</vt:lpstr>
      <vt:lpstr>Wingdings</vt:lpstr>
      <vt:lpstr>ＭＳ Ｐゴシック</vt:lpstr>
      <vt:lpstr>Poster_A0-01</vt:lpstr>
      <vt:lpstr>PowerPoint-Präsentation</vt:lpstr>
    </vt:vector>
  </TitlesOfParts>
  <Company>TU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A0</dc:title>
  <dc:creator>Birgit Swoboda</dc:creator>
  <cp:lastModifiedBy>Max Lehn</cp:lastModifiedBy>
  <cp:revision>74</cp:revision>
  <dcterms:created xsi:type="dcterms:W3CDTF">2008-06-02T14:00:57Z</dcterms:created>
  <dcterms:modified xsi:type="dcterms:W3CDTF">2011-08-09T13:04:04Z</dcterms:modified>
</cp:coreProperties>
</file>